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3" r:id="rId3"/>
    <p:sldId id="277" r:id="rId4"/>
    <p:sldId id="278" r:id="rId5"/>
    <p:sldId id="276" r:id="rId6"/>
    <p:sldId id="273" r:id="rId7"/>
    <p:sldId id="271" r:id="rId8"/>
    <p:sldId id="272" r:id="rId9"/>
    <p:sldId id="264" r:id="rId10"/>
    <p:sldId id="275" r:id="rId11"/>
    <p:sldId id="279" r:id="rId12"/>
    <p:sldId id="274" r:id="rId13"/>
    <p:sldId id="270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AE4B9-0B19-4999-8CF0-FFBAF49980A3}" type="datetimeFigureOut">
              <a:rPr lang="hr-HR" smtClean="0"/>
              <a:t>10.3.2017.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DC563-D4A8-449C-A221-F807694861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9104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4A2E-469B-4C41-ABCB-D5D9FB4F34DC}" type="datetimeFigureOut">
              <a:rPr lang="hr-HR" smtClean="0"/>
              <a:t>10.3.2017.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D86A-A7CF-4304-80F9-189C28E7A4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6598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4A2E-469B-4C41-ABCB-D5D9FB4F34DC}" type="datetimeFigureOut">
              <a:rPr lang="hr-HR" smtClean="0"/>
              <a:t>10.3.2017.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D86A-A7CF-4304-80F9-189C28E7A4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200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4A2E-469B-4C41-ABCB-D5D9FB4F34DC}" type="datetimeFigureOut">
              <a:rPr lang="hr-HR" smtClean="0"/>
              <a:t>10.3.2017.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D86A-A7CF-4304-80F9-189C28E7A4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989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18" y="6419676"/>
            <a:ext cx="819943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460374" y="5983301"/>
            <a:ext cx="82066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00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„</a:t>
            </a:r>
            <a:r>
              <a:rPr lang="hr-HR" sz="1100" i="1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Ensuring</a:t>
            </a:r>
            <a:r>
              <a:rPr lang="hr-HR" sz="1100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1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</a:t>
            </a:r>
            <a:r>
              <a:rPr lang="hr-HR" sz="1100" i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Croatian</a:t>
            </a:r>
            <a:r>
              <a:rPr lang="hr-HR" sz="11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100" i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r>
              <a:rPr lang="hr-HR" sz="11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e-</a:t>
            </a:r>
            <a:r>
              <a:rPr lang="hr-HR" sz="1100" i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hr-HR" sz="11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100" i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</a:t>
            </a:r>
            <a:r>
              <a:rPr lang="hr-HR" sz="11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e-</a:t>
            </a:r>
            <a:r>
              <a:rPr lang="hr-HR" sz="1100" i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Citizens</a:t>
            </a:r>
            <a:r>
              <a:rPr lang="hr-HR" sz="11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100" i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Platform</a:t>
            </a:r>
            <a:r>
              <a:rPr lang="hr-HR" sz="11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EU/</a:t>
            </a:r>
            <a:r>
              <a:rPr lang="hr-HR" sz="1100" i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EEA</a:t>
            </a:r>
            <a:r>
              <a:rPr lang="hr-HR" sz="11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100" i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Citizens</a:t>
            </a:r>
            <a:r>
              <a:rPr lang="hr-HR" sz="11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1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co-financed by the European Union's Connecting Europe </a:t>
            </a:r>
            <a:r>
              <a:rPr lang="en-US" sz="1100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Facility</a:t>
            </a:r>
            <a:endParaRPr lang="hr-HR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7304"/>
            <a:ext cx="4240149" cy="52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7945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4A2E-469B-4C41-ABCB-D5D9FB4F34DC}" type="datetimeFigureOut">
              <a:rPr lang="hr-HR" smtClean="0"/>
              <a:t>10.3.2017.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D86A-A7CF-4304-80F9-189C28E7A4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092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4A2E-469B-4C41-ABCB-D5D9FB4F34DC}" type="datetimeFigureOut">
              <a:rPr lang="hr-HR" smtClean="0"/>
              <a:t>10.3.2017.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D86A-A7CF-4304-80F9-189C28E7A4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5483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4A2E-469B-4C41-ABCB-D5D9FB4F34DC}" type="datetimeFigureOut">
              <a:rPr lang="hr-HR" smtClean="0"/>
              <a:t>10.3.2017.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D86A-A7CF-4304-80F9-189C28E7A4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790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4A2E-469B-4C41-ABCB-D5D9FB4F34DC}" type="datetimeFigureOut">
              <a:rPr lang="hr-HR" smtClean="0"/>
              <a:t>10.3.2017.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D86A-A7CF-4304-80F9-189C28E7A4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169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4A2E-469B-4C41-ABCB-D5D9FB4F34DC}" type="datetimeFigureOut">
              <a:rPr lang="hr-HR" smtClean="0"/>
              <a:t>10.3.2017.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D86A-A7CF-4304-80F9-189C28E7A4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708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4A2E-469B-4C41-ABCB-D5D9FB4F34DC}" type="datetimeFigureOut">
              <a:rPr lang="hr-HR" smtClean="0"/>
              <a:t>10.3.2017.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D86A-A7CF-4304-80F9-189C28E7A4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565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C4A2E-469B-4C41-ABCB-D5D9FB4F34DC}" type="datetimeFigureOut">
              <a:rPr lang="hr-HR" smtClean="0"/>
              <a:t>10.3.2017.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D86A-A7CF-4304-80F9-189C28E7A4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432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C4A2E-469B-4C41-ABCB-D5D9FB4F34DC}" type="datetimeFigureOut">
              <a:rPr lang="hr-HR" smtClean="0"/>
              <a:t>10.3.2017.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BD86A-A7CF-4304-80F9-189C28E7A4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854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drazen.bozic@uprava.h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gal-content/HR/TXT/?uri=CELEX:32014R091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3864346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</a:pPr>
            <a:r>
              <a:rPr lang="hr-HR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CEF eID projekt</a:t>
            </a:r>
            <a:br>
              <a:rPr lang="hr-HR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Omogućavanje </a:t>
            </a:r>
            <a:r>
              <a:rPr lang="pt-B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pristupa </a:t>
            </a:r>
            <a:r>
              <a:rPr lang="hr-H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hrvatskim </a:t>
            </a: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javnim e-uslugama </a:t>
            </a:r>
            <a:r>
              <a:rPr lang="hr-H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pt-B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građan</a:t>
            </a:r>
            <a:r>
              <a:rPr lang="hr-H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iz EU/EEA</a:t>
            </a:r>
            <a:br>
              <a:rPr lang="hr-HR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br>
              <a:rPr lang="hr-H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(engl. </a:t>
            </a:r>
            <a:r>
              <a:rPr lang="en-US" sz="20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Ensuring </a:t>
            </a:r>
            <a:r>
              <a:rPr lang="en-US" sz="20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Croatian Public </a:t>
            </a:r>
            <a:r>
              <a:rPr lang="en-US" sz="20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e-services</a:t>
            </a:r>
            <a:r>
              <a:rPr lang="hr-HR" sz="20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0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</a:t>
            </a:r>
            <a:r>
              <a:rPr lang="en-US" sz="20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e-Citizens Platform for EU/EEA </a:t>
            </a:r>
            <a:r>
              <a:rPr lang="en-US" sz="20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Citizens</a:t>
            </a:r>
            <a:r>
              <a:rPr lang="hr-H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" descr="Slikovni rezultat za europska komisi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419676"/>
            <a:ext cx="819943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75856" y="5493146"/>
            <a:ext cx="2681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Zagreb, 10. ožujka 2017.</a:t>
            </a:r>
            <a:endParaRPr lang="hr-HR" sz="1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59721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60374" y="5983301"/>
            <a:ext cx="82066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00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„</a:t>
            </a:r>
            <a:r>
              <a:rPr lang="hr-HR" sz="1100" i="1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Ensuring</a:t>
            </a:r>
            <a:r>
              <a:rPr lang="hr-HR" sz="1100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1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</a:t>
            </a:r>
            <a:r>
              <a:rPr lang="hr-HR" sz="1100" i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Croatian</a:t>
            </a:r>
            <a:r>
              <a:rPr lang="hr-HR" sz="11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100" i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r>
              <a:rPr lang="hr-HR" sz="11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e-</a:t>
            </a:r>
            <a:r>
              <a:rPr lang="hr-HR" sz="1100" i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hr-HR" sz="11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100" i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</a:t>
            </a:r>
            <a:r>
              <a:rPr lang="hr-HR" sz="11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e-</a:t>
            </a:r>
            <a:r>
              <a:rPr lang="hr-HR" sz="1100" i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Citizens</a:t>
            </a:r>
            <a:r>
              <a:rPr lang="hr-HR" sz="11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100" i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Platform</a:t>
            </a:r>
            <a:r>
              <a:rPr lang="hr-HR" sz="11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EU/</a:t>
            </a:r>
            <a:r>
              <a:rPr lang="hr-HR" sz="1100" i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EEA</a:t>
            </a:r>
            <a:r>
              <a:rPr lang="hr-HR" sz="11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100" i="1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Citizens</a:t>
            </a:r>
            <a:r>
              <a:rPr lang="hr-HR" sz="11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100" i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co-financed by the European Union's Connecting Europe </a:t>
            </a:r>
            <a:r>
              <a:rPr lang="en-US" sz="1100" i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Facility</a:t>
            </a:r>
            <a:endParaRPr lang="hr-HR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69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3"/>
          <p:cNvSpPr txBox="1">
            <a:spLocks noChangeArrowheads="1"/>
          </p:cNvSpPr>
          <p:nvPr/>
        </p:nvSpPr>
        <p:spPr bwMode="auto">
          <a:xfrm>
            <a:off x="539552" y="1268413"/>
            <a:ext cx="8280920" cy="4680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12A5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2A5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12A5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2A5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9pPr>
          </a:lstStyle>
          <a:p>
            <a:pPr marL="0" lv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r-HR" b="1" kern="0" dirty="0" smtClean="0">
                <a:latin typeface="Arial"/>
                <a:ea typeface="ＭＳ Ｐゴシック"/>
              </a:rPr>
              <a:t>POPIS PREKOGRANIČNIH E-USLUGA</a:t>
            </a:r>
          </a:p>
          <a:p>
            <a:pPr marL="0" lvl="0" indent="0"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hr-HR" b="1" kern="0" dirty="0" smtClean="0">
                <a:latin typeface="Arial"/>
                <a:ea typeface="ＭＳ Ｐゴシック"/>
              </a:rPr>
              <a:t>KOJE ĆE BITI REALIZIRANE KROZ PROJEKT</a:t>
            </a:r>
            <a:endParaRPr lang="hr-HR" b="1" kern="0" dirty="0">
              <a:latin typeface="Arial"/>
              <a:ea typeface="ＭＳ Ｐゴシック"/>
            </a:endParaRPr>
          </a:p>
          <a:p>
            <a:pPr marL="714375" lvl="0" indent="-36195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hr-HR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Dodjela </a:t>
            </a:r>
            <a:r>
              <a:rPr lang="hr-HR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OIB-a</a:t>
            </a:r>
            <a:r>
              <a:rPr lang="hr-HR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– </a:t>
            </a:r>
            <a:r>
              <a:rPr lang="hr-HR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PU</a:t>
            </a:r>
            <a:endParaRPr lang="hr-HR" sz="1600" dirty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714375" lvl="0" indent="-36195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hr-HR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e-Porezna</a:t>
            </a:r>
            <a:r>
              <a:rPr lang="hr-HR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– </a:t>
            </a:r>
            <a:r>
              <a:rPr lang="hr-HR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PU</a:t>
            </a:r>
            <a:endParaRPr lang="hr-HR" sz="1600" dirty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714375" lvl="0" indent="-36195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hr-HR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Elektronički zapis o radno pravnom statusu</a:t>
            </a:r>
            <a:r>
              <a:rPr lang="hr-HR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– </a:t>
            </a:r>
            <a:r>
              <a:rPr lang="hr-HR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HZMO</a:t>
            </a:r>
            <a:endParaRPr lang="hr-HR" sz="1600" dirty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714375" lvl="0" indent="-36195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hr-HR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Zahtjev za izdavanje EKZO</a:t>
            </a:r>
            <a:r>
              <a:rPr lang="hr-HR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hr-HR" sz="14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(Europske kartice zdravstvenog osiguranja)</a:t>
            </a:r>
            <a:r>
              <a:rPr lang="hr-HR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– </a:t>
            </a:r>
            <a:r>
              <a:rPr lang="hr-HR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HZZO</a:t>
            </a:r>
            <a:endParaRPr lang="hr-HR" sz="1600" dirty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714375" lvl="0" indent="-36195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hr-HR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Prikaz zdravstvenih troškova u prethodnih 12 mjeseci</a:t>
            </a:r>
            <a:r>
              <a:rPr lang="hr-HR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– </a:t>
            </a:r>
            <a:r>
              <a:rPr lang="hr-HR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HZZO</a:t>
            </a:r>
            <a:endParaRPr lang="hr-HR" sz="1600" dirty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714375" lvl="0" indent="-36195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hr-HR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Prijava na diplomske studijske programe</a:t>
            </a:r>
            <a:r>
              <a:rPr lang="hr-HR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– </a:t>
            </a:r>
            <a:r>
              <a:rPr lang="hr-HR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AZVO</a:t>
            </a:r>
            <a:endParaRPr lang="hr-HR" sz="1600" dirty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714375" lvl="0" indent="-36195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hr-HR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Online registracija u </a:t>
            </a:r>
            <a:r>
              <a:rPr lang="hr-HR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AAI@EduHr</a:t>
            </a:r>
            <a:r>
              <a:rPr lang="hr-HR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hr-HR" sz="14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(</a:t>
            </a:r>
            <a:r>
              <a:rPr lang="hr-HR" sz="1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za pristup na više od 300 </a:t>
            </a:r>
            <a:r>
              <a:rPr lang="hr-HR" sz="14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različitih </a:t>
            </a:r>
            <a:r>
              <a:rPr lang="hr-HR" sz="14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e-usluga)</a:t>
            </a:r>
            <a:r>
              <a:rPr lang="hr-HR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hr-HR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– </a:t>
            </a:r>
            <a:r>
              <a:rPr lang="hr-HR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Srce</a:t>
            </a:r>
            <a:endParaRPr lang="hr-HR" sz="1600" dirty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714375" lvl="0" indent="-36195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hr-HR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e-Dnevnik za roditelje i za učenike</a:t>
            </a:r>
            <a:r>
              <a:rPr lang="hr-HR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– </a:t>
            </a:r>
            <a:r>
              <a:rPr lang="hr-HR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CARNet</a:t>
            </a:r>
            <a:endParaRPr lang="hr-HR" sz="1600" dirty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714375" lvl="0" indent="-36195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hr-HR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e-Upis u srednje škole</a:t>
            </a:r>
            <a:r>
              <a:rPr lang="hr-HR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– </a:t>
            </a:r>
            <a:r>
              <a:rPr lang="hr-HR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CARNet</a:t>
            </a:r>
            <a:endParaRPr lang="hr-HR" sz="1600" dirty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714375" lvl="0" indent="-36195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hr-HR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e-</a:t>
            </a:r>
            <a:r>
              <a:rPr lang="hr-HR" sz="1600" b="1" dirty="0" err="1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Visitor</a:t>
            </a:r>
            <a:r>
              <a:rPr lang="hr-HR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za prijavu turističkih gostiju</a:t>
            </a:r>
            <a:r>
              <a:rPr lang="hr-HR" sz="1600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– </a:t>
            </a:r>
            <a:r>
              <a:rPr lang="hr-HR" sz="1600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HTZ</a:t>
            </a:r>
            <a:endParaRPr lang="hr-HR" sz="1600" dirty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13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3"/>
          <p:cNvSpPr txBox="1">
            <a:spLocks noChangeArrowheads="1"/>
          </p:cNvSpPr>
          <p:nvPr/>
        </p:nvSpPr>
        <p:spPr bwMode="auto">
          <a:xfrm>
            <a:off x="539552" y="1052389"/>
            <a:ext cx="8280920" cy="3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12A5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2A5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12A5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2A5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9pPr>
          </a:lstStyle>
          <a:p>
            <a:pPr marL="0" lvl="0" indent="0"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hr-HR" b="1" kern="0" dirty="0" smtClean="0">
                <a:latin typeface="Arial"/>
                <a:ea typeface="ＭＳ Ｐゴシック"/>
              </a:rPr>
              <a:t>SHEMATSKI PRIKAZ – ARHITEKTURA, DIONICI I ULOGE</a:t>
            </a:r>
            <a:endParaRPr lang="hr-HR" b="1" kern="0" dirty="0">
              <a:latin typeface="Arial"/>
              <a:ea typeface="ＭＳ Ｐゴシック"/>
            </a:endParaRPr>
          </a:p>
        </p:txBody>
      </p:sp>
      <p:pic>
        <p:nvPicPr>
          <p:cNvPr id="3" name="Picture 2" descr="CEFeID-0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6605645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41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3"/>
          <p:cNvSpPr txBox="1">
            <a:spLocks noChangeArrowheads="1"/>
          </p:cNvSpPr>
          <p:nvPr/>
        </p:nvSpPr>
        <p:spPr bwMode="auto">
          <a:xfrm>
            <a:off x="539552" y="1196752"/>
            <a:ext cx="8153400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12A5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2A5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12A5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2A5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9pPr>
          </a:lstStyle>
          <a:p>
            <a:pPr marL="0" lvl="0" indent="0" algn="just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hr-HR" b="1" kern="0" dirty="0" smtClean="0">
                <a:latin typeface="Arial"/>
                <a:ea typeface="ＭＳ Ｐゴシック"/>
              </a:rPr>
              <a:t>SMJERNICE ZA DALJE …</a:t>
            </a:r>
            <a:endParaRPr lang="hr-HR" b="1" kern="0" dirty="0">
              <a:latin typeface="Arial"/>
              <a:ea typeface="ＭＳ Ｐゴシック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kumimoji="0" lang="hr-HR" b="0" i="0" u="none" strike="noStrike" kern="0" cap="none" spc="0" normalizeH="0" baseline="0" noProof="0" dirty="0" smtClean="0">
                <a:ln>
                  <a:noFill/>
                </a:ln>
                <a:solidFill>
                  <a:srgbClr val="012A58"/>
                </a:solidFill>
                <a:effectLst/>
                <a:uLnTx/>
                <a:uFillTx/>
                <a:latin typeface="Arial"/>
                <a:ea typeface="ＭＳ Ｐゴシック"/>
              </a:rPr>
              <a:t>Poticati</a:t>
            </a:r>
            <a:r>
              <a:rPr kumimoji="0" lang="hr-HR" b="0" i="0" u="none" strike="noStrike" kern="0" cap="none" spc="0" normalizeH="0" noProof="0" dirty="0" smtClean="0">
                <a:ln>
                  <a:noFill/>
                </a:ln>
                <a:solidFill>
                  <a:srgbClr val="012A58"/>
                </a:solidFill>
                <a:effectLst/>
                <a:uLnTx/>
                <a:uFillTx/>
                <a:latin typeface="Arial"/>
                <a:ea typeface="ＭＳ Ｐゴシック"/>
              </a:rPr>
              <a:t> </a:t>
            </a:r>
            <a:r>
              <a:rPr lang="hr-HR" kern="0" noProof="0" dirty="0" smtClean="0">
                <a:latin typeface="Arial"/>
                <a:ea typeface="ＭＳ Ｐゴシック"/>
              </a:rPr>
              <a:t>ostala</a:t>
            </a:r>
            <a:r>
              <a:rPr lang="hr-HR" kern="0" dirty="0" smtClean="0">
                <a:latin typeface="Arial"/>
                <a:ea typeface="ＭＳ Ｐゴシック"/>
              </a:rPr>
              <a:t> tijela i institucije da se uključe u ovaj sustav kroz modernizaciju načina pružanja usluga online putem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kumimoji="0" lang="hr-HR" b="0" i="0" u="none" strike="noStrike" kern="0" cap="none" spc="0" normalizeH="0" baseline="0" noProof="0" dirty="0" smtClean="0">
                <a:ln>
                  <a:noFill/>
                </a:ln>
                <a:solidFill>
                  <a:srgbClr val="012A58"/>
                </a:solidFill>
                <a:effectLst/>
                <a:uLnTx/>
                <a:uFillTx/>
                <a:latin typeface="Arial"/>
                <a:ea typeface="ＭＳ Ｐゴシック"/>
              </a:rPr>
              <a:t>Nastaviti s </a:t>
            </a:r>
            <a:r>
              <a:rPr lang="hr-HR" kern="0" dirty="0" smtClean="0">
                <a:latin typeface="Arial"/>
                <a:ea typeface="ＭＳ Ｐゴシック"/>
              </a:rPr>
              <a:t>unaprjeđivanjem </a:t>
            </a:r>
            <a:r>
              <a:rPr kumimoji="0" lang="hr-HR" b="0" i="0" u="none" strike="noStrike" kern="0" cap="none" spc="0" normalizeH="0" baseline="0" noProof="0" dirty="0" smtClean="0">
                <a:ln>
                  <a:noFill/>
                </a:ln>
                <a:solidFill>
                  <a:srgbClr val="012A58"/>
                </a:solidFill>
                <a:effectLst/>
                <a:uLnTx/>
                <a:uFillTx/>
                <a:latin typeface="Arial"/>
                <a:ea typeface="ＭＳ Ｐゴシック"/>
              </a:rPr>
              <a:t>platforme e-Građani te s uključivanjem</a:t>
            </a:r>
            <a:r>
              <a:rPr kumimoji="0" lang="hr-HR" b="0" i="0" u="none" strike="noStrike" kern="0" cap="none" spc="0" normalizeH="0" noProof="0" dirty="0" smtClean="0">
                <a:ln>
                  <a:noFill/>
                </a:ln>
                <a:solidFill>
                  <a:srgbClr val="012A58"/>
                </a:solidFill>
                <a:effectLst/>
                <a:uLnTx/>
                <a:uFillTx/>
                <a:latin typeface="Arial"/>
                <a:ea typeface="ＭＳ Ｐゴシック"/>
              </a:rPr>
              <a:t> </a:t>
            </a:r>
            <a:r>
              <a:rPr kumimoji="0" lang="hr-HR" b="0" i="0" u="none" strike="noStrike" kern="0" cap="none" spc="0" normalizeH="0" baseline="0" noProof="0" dirty="0" smtClean="0">
                <a:ln>
                  <a:noFill/>
                </a:ln>
                <a:solidFill>
                  <a:srgbClr val="012A58"/>
                </a:solidFill>
                <a:effectLst/>
                <a:uLnTx/>
                <a:uFillTx/>
                <a:latin typeface="Arial"/>
                <a:ea typeface="ＭＳ Ｐゴシック"/>
              </a:rPr>
              <a:t>novih javnih e-usluga za građane EU/EEA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kumimoji="0" lang="hr-HR" b="0" i="0" u="none" strike="noStrike" kern="0" cap="none" spc="0" normalizeH="0" baseline="0" noProof="0" dirty="0" smtClean="0">
                <a:ln>
                  <a:noFill/>
                </a:ln>
                <a:solidFill>
                  <a:srgbClr val="012A58"/>
                </a:solidFill>
                <a:effectLst/>
                <a:uLnTx/>
                <a:uFillTx/>
                <a:latin typeface="Arial"/>
                <a:ea typeface="ＭＳ Ｐゴシック"/>
              </a:rPr>
              <a:t>Omogućiti isto tako</a:t>
            </a:r>
            <a:r>
              <a:rPr kumimoji="0" lang="hr-HR" b="0" i="0" u="none" strike="noStrike" kern="0" cap="none" spc="0" normalizeH="0" noProof="0" dirty="0" smtClean="0">
                <a:ln>
                  <a:noFill/>
                </a:ln>
                <a:solidFill>
                  <a:srgbClr val="012A58"/>
                </a:solidFill>
                <a:effectLst/>
                <a:uLnTx/>
                <a:uFillTx/>
                <a:latin typeface="Arial"/>
                <a:ea typeface="ＭＳ Ｐゴシック"/>
              </a:rPr>
              <a:t> </a:t>
            </a:r>
            <a:r>
              <a:rPr kumimoji="0" lang="hr-HR" b="0" i="0" u="none" strike="noStrike" kern="0" cap="none" spc="0" normalizeH="0" baseline="0" noProof="0" dirty="0" smtClean="0">
                <a:ln>
                  <a:noFill/>
                </a:ln>
                <a:solidFill>
                  <a:srgbClr val="012A58"/>
                </a:solidFill>
                <a:effectLst/>
                <a:uLnTx/>
                <a:uFillTx/>
                <a:latin typeface="Arial"/>
                <a:ea typeface="ＭＳ Ｐゴシック"/>
              </a:rPr>
              <a:t>da i hrvatski </a:t>
            </a:r>
            <a:r>
              <a:rPr lang="hr-HR" kern="0" dirty="0">
                <a:latin typeface="Arial"/>
                <a:ea typeface="ＭＳ Ｐゴシック"/>
              </a:rPr>
              <a:t>građani </a:t>
            </a:r>
            <a:r>
              <a:rPr lang="hr-HR" kern="0" dirty="0" smtClean="0">
                <a:latin typeface="Arial"/>
                <a:ea typeface="ＭＳ Ｐゴシック"/>
              </a:rPr>
              <a:t>mogu </a:t>
            </a:r>
            <a:r>
              <a:rPr lang="hr-HR" kern="0" dirty="0">
                <a:latin typeface="Arial"/>
                <a:ea typeface="ＭＳ Ｐゴシック"/>
              </a:rPr>
              <a:t>pristupati javnim e-uslugama koje budu pružale druge države </a:t>
            </a:r>
            <a:r>
              <a:rPr lang="hr-HR" kern="0" dirty="0" smtClean="0">
                <a:latin typeface="Arial"/>
                <a:ea typeface="ＭＳ Ｐゴシック"/>
              </a:rPr>
              <a:t>EU/EEA, korištenjem </a:t>
            </a:r>
            <a:r>
              <a:rPr kumimoji="0" lang="hr-HR" b="0" i="0" u="none" strike="noStrike" kern="0" cap="none" spc="0" normalizeH="0" noProof="0" dirty="0" smtClean="0">
                <a:ln>
                  <a:noFill/>
                </a:ln>
                <a:solidFill>
                  <a:srgbClr val="012A58"/>
                </a:solidFill>
                <a:effectLst/>
                <a:uLnTx/>
                <a:uFillTx/>
                <a:latin typeface="Arial"/>
                <a:ea typeface="ＭＳ Ｐゴシック"/>
              </a:rPr>
              <a:t>naših nacionalnih vjerodajnica uključenih u sustav NIAS – kroz notifikaciju nacionalnih vjerodajnica EK, sukladno eIDAS uredbi</a:t>
            </a:r>
            <a:endParaRPr kumimoji="0" lang="hr-HR" b="0" i="0" u="none" strike="noStrike" kern="0" cap="none" spc="0" normalizeH="0" baseline="0" noProof="0" dirty="0" smtClean="0">
              <a:ln>
                <a:noFill/>
              </a:ln>
              <a:solidFill>
                <a:srgbClr val="012A58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8765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53271" y="1484784"/>
            <a:ext cx="7779169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12A5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2A5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12A5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2A5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hr-HR" altLang="sr-Latn-RS" sz="3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Hvala na pažnji!</a:t>
            </a:r>
          </a:p>
          <a:p>
            <a:pPr marL="0" indent="0" algn="ctr">
              <a:buNone/>
            </a:pPr>
            <a:endParaRPr lang="hr-HR" altLang="sr-Latn-RS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r-HR" altLang="sr-Latn-R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Kontakt:</a:t>
            </a:r>
          </a:p>
          <a:p>
            <a:pPr marL="0" indent="0" algn="ctr">
              <a:buNone/>
            </a:pPr>
            <a:r>
              <a:rPr lang="hr-HR" altLang="sr-Latn-RS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Dražen Božić, voditelj projekta CEF eID</a:t>
            </a:r>
          </a:p>
          <a:p>
            <a:pPr marL="0" indent="0" algn="ctr">
              <a:buNone/>
            </a:pPr>
            <a:r>
              <a:rPr lang="hr-HR" altLang="sr-Latn-RS" kern="0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drazen.bozic</a:t>
            </a:r>
            <a:r>
              <a:rPr lang="hr-HR" altLang="sr-Latn-RS" kern="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@</a:t>
            </a:r>
            <a:r>
              <a:rPr lang="hr-HR" altLang="sr-Latn-RS" kern="0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uprava.hr</a:t>
            </a:r>
            <a:endParaRPr lang="hr-HR" altLang="sr-Latn-RS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hr-HR" altLang="sr-Latn-RS" sz="14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r-HR" altLang="sr-Latn-RS" sz="1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REPUBLIKA HRVATSKA</a:t>
            </a:r>
          </a:p>
          <a:p>
            <a:pPr marL="0" indent="0" algn="ctr">
              <a:buNone/>
            </a:pPr>
            <a:r>
              <a:rPr lang="hr-HR" altLang="sr-Latn-RS" sz="1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MINISTARSTVO UPRAVE</a:t>
            </a:r>
          </a:p>
          <a:p>
            <a:pPr marL="0" indent="0" algn="ctr">
              <a:buNone/>
            </a:pPr>
            <a:r>
              <a:rPr lang="hr-HR" altLang="sr-Latn-RS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Uprava za e-Hrvatsku</a:t>
            </a:r>
          </a:p>
          <a:p>
            <a:pPr marL="0" indent="0" algn="ctr">
              <a:buNone/>
            </a:pPr>
            <a:r>
              <a:rPr lang="hr-HR" altLang="sr-Latn-RS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10000 ZAGREB</a:t>
            </a:r>
          </a:p>
          <a:p>
            <a:pPr marL="0" indent="0" algn="ctr">
              <a:buNone/>
            </a:pPr>
            <a:r>
              <a:rPr lang="hr-HR" altLang="sr-Latn-RS" sz="1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Maksimirska 63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5445224"/>
            <a:ext cx="8206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200" i="1" kern="0" dirty="0">
                <a:solidFill>
                  <a:srgbClr val="012A58"/>
                </a:solidFill>
                <a:latin typeface="Arial"/>
                <a:ea typeface="ＭＳ Ｐゴシック"/>
              </a:rPr>
              <a:t>IZJAVA O ODGOVORNOSTI: Isključivu odgovornost za ovu publikaciju </a:t>
            </a:r>
            <a:r>
              <a:rPr lang="hr-HR" sz="1200" i="1" kern="0" dirty="0" smtClean="0">
                <a:solidFill>
                  <a:srgbClr val="012A58"/>
                </a:solidFill>
                <a:latin typeface="Arial"/>
                <a:ea typeface="ＭＳ Ｐゴシック"/>
              </a:rPr>
              <a:t>preuzima autor. Europska</a:t>
            </a:r>
            <a:r>
              <a:rPr lang="hr-HR" sz="1200" i="1" kern="0" dirty="0">
                <a:solidFill>
                  <a:srgbClr val="012A58"/>
                </a:solidFill>
                <a:latin typeface="Arial"/>
                <a:ea typeface="ＭＳ Ｐゴシック"/>
              </a:rPr>
              <a:t> unija nije odgovorna za bilo kakvu uporabu podataka nastalih od informacija sadržanih u publikaciji.</a:t>
            </a:r>
          </a:p>
        </p:txBody>
      </p:sp>
    </p:spTree>
    <p:extLst>
      <p:ext uri="{BB962C8B-B14F-4D97-AF65-F5344CB8AC3E}">
        <p14:creationId xmlns:p14="http://schemas.microsoft.com/office/powerpoint/2010/main" val="290483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3"/>
          <p:cNvSpPr txBox="1">
            <a:spLocks noChangeArrowheads="1"/>
          </p:cNvSpPr>
          <p:nvPr/>
        </p:nvSpPr>
        <p:spPr bwMode="auto">
          <a:xfrm>
            <a:off x="467544" y="1196405"/>
            <a:ext cx="8153400" cy="4680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12A5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2A5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12A5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2A5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lang="hr-HR" b="1" kern="0" dirty="0" smtClean="0">
                <a:latin typeface="Arial"/>
                <a:ea typeface="ＭＳ Ｐゴシック"/>
              </a:rPr>
              <a:t>DNEVNI RED</a:t>
            </a:r>
            <a:endParaRPr lang="hr-HR" b="1" kern="0" dirty="0">
              <a:latin typeface="Arial"/>
              <a:ea typeface="ＭＳ Ｐゴシック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hr-HR" kern="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Pozdravni govor</a:t>
            </a:r>
          </a:p>
          <a:p>
            <a:pPr lvl="1"/>
            <a:r>
              <a:rPr lang="hr-HR" sz="1800" b="1" dirty="0"/>
              <a:t>Bernard Gršić</a:t>
            </a:r>
            <a:r>
              <a:rPr lang="hr-HR" sz="1800" dirty="0"/>
              <a:t>, pomoćnik ministra </a:t>
            </a:r>
            <a:r>
              <a:rPr lang="hr-HR" sz="1800" dirty="0" smtClean="0"/>
              <a:t>uprave za </a:t>
            </a:r>
            <a:r>
              <a:rPr lang="hr-HR" sz="1800" dirty="0"/>
              <a:t>e-Hrvatsku</a:t>
            </a:r>
            <a:endParaRPr lang="hr-HR" sz="1800" dirty="0" smtClean="0"/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hr-HR" kern="0" dirty="0" smtClean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hr-HR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Značaj </a:t>
            </a:r>
            <a:r>
              <a:rPr lang="hr-HR" kern="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projekta u kontekstu </a:t>
            </a:r>
            <a:r>
              <a:rPr lang="hr-HR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EU Uredbe </a:t>
            </a:r>
            <a:r>
              <a:rPr lang="hr-HR" kern="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eIDAS</a:t>
            </a:r>
          </a:p>
          <a:p>
            <a:pPr lvl="1"/>
            <a:r>
              <a:rPr lang="hr-HR" sz="1800" b="1" dirty="0" smtClean="0"/>
              <a:t>Marijan Lalić</a:t>
            </a:r>
            <a:r>
              <a:rPr lang="hr-HR" sz="1800" dirty="0" smtClean="0"/>
              <a:t>, državni tajnik Središnjeg državnog ureda za razvoj digitalnog društva</a:t>
            </a:r>
            <a:endParaRPr lang="hr-HR" sz="1800" dirty="0"/>
          </a:p>
          <a:p>
            <a:endParaRPr lang="hr-HR" sz="1800" dirty="0"/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hr-HR" kern="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Predstavljanje projekta</a:t>
            </a:r>
          </a:p>
          <a:p>
            <a:pPr lvl="1"/>
            <a:r>
              <a:rPr lang="hr-HR" sz="1800" b="1" dirty="0"/>
              <a:t>Dražen Božić</a:t>
            </a:r>
            <a:r>
              <a:rPr lang="hr-HR" sz="1800" dirty="0"/>
              <a:t>, voditelj Projektnog tima CEF eID </a:t>
            </a:r>
            <a:r>
              <a:rPr lang="hr-HR" sz="1800" dirty="0" smtClean="0"/>
              <a:t>2015 i načelnik </a:t>
            </a:r>
            <a:r>
              <a:rPr lang="hr-HR" sz="1800" dirty="0"/>
              <a:t>Sektora za infrastrukturu u Upravi za </a:t>
            </a:r>
            <a:r>
              <a:rPr lang="hr-HR" sz="1800" dirty="0" smtClean="0"/>
              <a:t>e-Hrvatsku, Ministarstva uprave</a:t>
            </a:r>
            <a:endParaRPr kumimoji="0" lang="hr-HR" sz="500" b="0" i="0" u="none" strike="noStrike" kern="0" cap="none" spc="0" normalizeH="0" baseline="0" noProof="0" dirty="0" smtClean="0">
              <a:ln>
                <a:noFill/>
              </a:ln>
              <a:solidFill>
                <a:srgbClr val="012A58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500" b="0" i="0" u="none" strike="noStrike" kern="0" cap="none" spc="0" normalizeH="0" baseline="0" noProof="0" dirty="0" smtClean="0">
              <a:ln>
                <a:noFill/>
              </a:ln>
              <a:solidFill>
                <a:srgbClr val="012A58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8470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3"/>
          <p:cNvSpPr txBox="1">
            <a:spLocks noChangeArrowheads="1"/>
          </p:cNvSpPr>
          <p:nvPr/>
        </p:nvSpPr>
        <p:spPr bwMode="auto">
          <a:xfrm>
            <a:off x="539552" y="1052736"/>
            <a:ext cx="8153400" cy="4824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12A5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2A5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12A5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2A5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hr-HR" b="1" kern="0" dirty="0" smtClean="0">
                <a:latin typeface="Arial"/>
                <a:ea typeface="ＭＳ Ｐゴシック"/>
              </a:rPr>
              <a:t>Pozdravni govor</a:t>
            </a:r>
          </a:p>
          <a:p>
            <a:pPr marL="0" lvl="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hr-HR" sz="1600" b="1" i="1" dirty="0" smtClean="0"/>
              <a:t>- Bernard </a:t>
            </a:r>
            <a:r>
              <a:rPr lang="hr-HR" sz="1600" b="1" i="1" dirty="0"/>
              <a:t>Gršić</a:t>
            </a:r>
            <a:r>
              <a:rPr lang="hr-HR" sz="1600" i="1" dirty="0"/>
              <a:t>, pomoćnik ministra uprave za e-Hrvatsku</a:t>
            </a:r>
            <a:endParaRPr lang="hr-HR" sz="1600" i="1" kern="0" dirty="0">
              <a:latin typeface="Arial"/>
              <a:ea typeface="ＭＳ Ｐゴシック"/>
            </a:endParaRPr>
          </a:p>
          <a:p>
            <a:pPr marL="271463" indent="-271463" algn="just"/>
            <a:r>
              <a:rPr lang="hr-HR" sz="1700" b="1" dirty="0"/>
              <a:t>Projekt e-Građani</a:t>
            </a:r>
            <a:r>
              <a:rPr lang="hr-HR" sz="1700" dirty="0"/>
              <a:t> – cilj: modernizacija, pojednostavljenja i ubrzanje komunikacije građana i javne uprave te </a:t>
            </a:r>
            <a:r>
              <a:rPr lang="hr-HR" sz="1700" dirty="0" smtClean="0"/>
              <a:t>povećanje </a:t>
            </a:r>
            <a:r>
              <a:rPr lang="hr-HR" sz="1700" dirty="0"/>
              <a:t>transparentnosti javnog sektora u pružanju javnih usluga.</a:t>
            </a:r>
          </a:p>
          <a:p>
            <a:pPr marL="271463" indent="-271463" algn="just"/>
            <a:r>
              <a:rPr lang="hr-HR" sz="1700" dirty="0" smtClean="0"/>
              <a:t>Za navedeni projekt Republika </a:t>
            </a:r>
            <a:r>
              <a:rPr lang="hr-HR" sz="1700" dirty="0"/>
              <a:t>Hrvatska </a:t>
            </a:r>
            <a:r>
              <a:rPr lang="hr-HR" sz="1700" dirty="0" smtClean="0"/>
              <a:t>je dobila </a:t>
            </a:r>
            <a:r>
              <a:rPr lang="hr-HR" sz="1700" dirty="0"/>
              <a:t>prvu nagradu međunarodne Inicijative Partnerstvo za otvorenu vlast, na </a:t>
            </a:r>
            <a:r>
              <a:rPr lang="hr-HR" sz="1700" b="1" dirty="0"/>
              <a:t>Globalnom </a:t>
            </a:r>
            <a:r>
              <a:rPr lang="hr-HR" sz="1700" b="1" dirty="0" err="1"/>
              <a:t>summitu</a:t>
            </a:r>
            <a:r>
              <a:rPr lang="hr-HR" sz="1700" b="1" dirty="0"/>
              <a:t> u Mexico </a:t>
            </a:r>
            <a:r>
              <a:rPr lang="hr-HR" sz="1700" b="1" dirty="0" err="1"/>
              <a:t>Cityju</a:t>
            </a:r>
            <a:r>
              <a:rPr lang="hr-HR" sz="1700" dirty="0"/>
              <a:t> </a:t>
            </a:r>
            <a:r>
              <a:rPr lang="hr-HR" sz="1700" dirty="0" smtClean="0"/>
              <a:t>2015. godine.</a:t>
            </a:r>
          </a:p>
          <a:p>
            <a:pPr marL="271463" indent="-271463" algn="just"/>
            <a:r>
              <a:rPr lang="hr-HR" sz="1700" dirty="0" smtClean="0"/>
              <a:t>Unutar </a:t>
            </a:r>
            <a:r>
              <a:rPr lang="hr-HR" sz="1700" dirty="0"/>
              <a:t>sustava e-Građani trenutno je našim građanima dostupno </a:t>
            </a:r>
            <a:r>
              <a:rPr lang="hr-HR" sz="1700" b="1" dirty="0"/>
              <a:t>36 javnih e-usluga i preko 60 različitih vrsta e-poruka</a:t>
            </a:r>
            <a:r>
              <a:rPr lang="hr-HR" sz="1700" dirty="0"/>
              <a:t> s informacijama i obavijestima koje građanima dostavljaju institucije putem njihovog Osobnog korisničkog pretinca. </a:t>
            </a:r>
            <a:r>
              <a:rPr lang="hr-HR" sz="1700" dirty="0" smtClean="0"/>
              <a:t>Ovaj sustav </a:t>
            </a:r>
            <a:r>
              <a:rPr lang="hr-HR" sz="1700" dirty="0"/>
              <a:t>se kontinuirano nadograđuje </a:t>
            </a:r>
            <a:r>
              <a:rPr lang="hr-HR" sz="1700" dirty="0" smtClean="0"/>
              <a:t>novim uslugama </a:t>
            </a:r>
            <a:r>
              <a:rPr lang="hr-HR" sz="1700" dirty="0"/>
              <a:t>i </a:t>
            </a:r>
            <a:r>
              <a:rPr lang="hr-HR" sz="1700" dirty="0" smtClean="0"/>
              <a:t>porukama</a:t>
            </a:r>
            <a:r>
              <a:rPr lang="hr-HR" sz="1700" dirty="0"/>
              <a:t>.</a:t>
            </a:r>
          </a:p>
          <a:p>
            <a:pPr marL="271463" indent="-271463" algn="just"/>
            <a:r>
              <a:rPr lang="hr-HR" sz="1700" dirty="0" smtClean="0"/>
              <a:t>Ministarstvo </a:t>
            </a:r>
            <a:r>
              <a:rPr lang="hr-HR" sz="1700" dirty="0"/>
              <a:t>uprave </a:t>
            </a:r>
            <a:r>
              <a:rPr lang="hr-HR" sz="1700" dirty="0" smtClean="0"/>
              <a:t>u </a:t>
            </a:r>
            <a:r>
              <a:rPr lang="hr-HR" sz="1700" dirty="0"/>
              <a:t>suradnji s Financijskom agencijom, okupilo </a:t>
            </a:r>
            <a:r>
              <a:rPr lang="hr-HR" sz="1700" dirty="0" smtClean="0"/>
              <a:t>je u projektni konzorcij </a:t>
            </a:r>
            <a:r>
              <a:rPr lang="hr-HR" sz="1700" b="1" dirty="0" smtClean="0"/>
              <a:t>CEF eID</a:t>
            </a:r>
            <a:r>
              <a:rPr lang="hr-HR" sz="1700" dirty="0" smtClean="0"/>
              <a:t> još drugih sedam hrvatskih institucija </a:t>
            </a:r>
            <a:r>
              <a:rPr lang="hr-HR" sz="1700" dirty="0"/>
              <a:t>koje su prepoznale važnost pružanja svojih elektroničkih </a:t>
            </a:r>
            <a:r>
              <a:rPr lang="hr-HR" sz="1700" dirty="0" smtClean="0"/>
              <a:t>usluga i za građane iz EU, tako da </a:t>
            </a:r>
            <a:r>
              <a:rPr lang="hr-HR" sz="1700" dirty="0"/>
              <a:t>je Republika Hrvatska uspješno prijavila projekt o kojem je danas riječ. </a:t>
            </a:r>
            <a:r>
              <a:rPr lang="hr-HR" sz="1700" dirty="0" smtClean="0"/>
              <a:t>Njegovom realizacijom će se uspostaviti jedinstveno </a:t>
            </a:r>
            <a:r>
              <a:rPr lang="hr-HR" sz="1700" dirty="0"/>
              <a:t>mjesto putem kojeg će </a:t>
            </a:r>
            <a:r>
              <a:rPr lang="hr-HR" sz="1700" b="1" dirty="0"/>
              <a:t>strani državljani</a:t>
            </a:r>
            <a:r>
              <a:rPr lang="hr-HR" sz="1700" dirty="0"/>
              <a:t> </a:t>
            </a:r>
            <a:r>
              <a:rPr lang="hr-HR" sz="1700" dirty="0" smtClean="0"/>
              <a:t>iz EU/EEA moći </a:t>
            </a:r>
            <a:r>
              <a:rPr lang="hr-HR" sz="1700" dirty="0"/>
              <a:t>na siguran i pouzdan način pristupati </a:t>
            </a:r>
            <a:r>
              <a:rPr lang="hr-HR" sz="1700" dirty="0" smtClean="0"/>
              <a:t>e-uslugama koje pruža javna uprava RH.</a:t>
            </a:r>
            <a:endParaRPr kumimoji="0" lang="hr-HR" sz="1700" b="0" i="0" u="none" strike="noStrike" kern="0" cap="none" spc="0" normalizeH="0" baseline="0" noProof="0" dirty="0" smtClean="0">
              <a:ln>
                <a:noFill/>
              </a:ln>
              <a:solidFill>
                <a:srgbClr val="012A58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297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3"/>
          <p:cNvSpPr txBox="1">
            <a:spLocks noChangeArrowheads="1"/>
          </p:cNvSpPr>
          <p:nvPr/>
        </p:nvSpPr>
        <p:spPr bwMode="auto">
          <a:xfrm>
            <a:off x="539552" y="1412776"/>
            <a:ext cx="8153400" cy="458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12A5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2A5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12A5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2A5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r-HR" b="1" kern="0" dirty="0">
                <a:latin typeface="Arial"/>
                <a:ea typeface="ＭＳ Ｐゴシック"/>
              </a:rPr>
              <a:t>Značaj projekta u kontekstu </a:t>
            </a:r>
            <a:r>
              <a:rPr lang="hr-HR" b="1" kern="0" dirty="0" smtClean="0">
                <a:latin typeface="Arial"/>
                <a:ea typeface="ＭＳ Ｐゴシック"/>
              </a:rPr>
              <a:t>razvoja našeg digitalnog društva</a:t>
            </a:r>
            <a:endParaRPr lang="hr-HR" b="1" kern="0" dirty="0">
              <a:latin typeface="Arial"/>
              <a:ea typeface="ＭＳ Ｐゴシック"/>
            </a:endParaRP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lang="hr-HR" sz="1600" b="1" i="1" dirty="0"/>
              <a:t>- Marijan Lalić</a:t>
            </a:r>
            <a:r>
              <a:rPr lang="hr-HR" sz="1600" i="1" dirty="0"/>
              <a:t>, državni tajnik Središnjeg državnog ureda za razvoj digitalnog društva</a:t>
            </a:r>
          </a:p>
          <a:p>
            <a:pPr marL="271463" indent="-271463" algn="just"/>
            <a:endParaRPr lang="hr-HR" sz="1800" dirty="0" smtClean="0"/>
          </a:p>
          <a:p>
            <a:pPr marL="271463" indent="-271463" algn="just"/>
            <a:r>
              <a:rPr lang="hr-HR" sz="1800" dirty="0" smtClean="0"/>
              <a:t>Ovaj projekt predstavlja modernu, digitalnu uslugu </a:t>
            </a:r>
            <a:r>
              <a:rPr lang="hr-HR" sz="1800" dirty="0"/>
              <a:t>Hrvatske dobrodošlice svim građanima </a:t>
            </a:r>
            <a:r>
              <a:rPr lang="hr-HR" sz="1800" dirty="0" smtClean="0"/>
              <a:t>zemalja EU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69102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3"/>
          <p:cNvSpPr txBox="1">
            <a:spLocks noChangeArrowheads="1"/>
          </p:cNvSpPr>
          <p:nvPr/>
        </p:nvSpPr>
        <p:spPr bwMode="auto">
          <a:xfrm>
            <a:off x="467544" y="1196405"/>
            <a:ext cx="8153400" cy="4680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12A5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2A5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12A5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2A5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hr-HR" b="1" kern="0" dirty="0" smtClean="0">
                <a:latin typeface="Arial"/>
                <a:ea typeface="ＭＳ Ｐゴシック"/>
              </a:rPr>
              <a:t>Predstavljanje projekta CEF eID - UVOD</a:t>
            </a:r>
            <a:endParaRPr lang="hr-HR" b="1" kern="0" dirty="0">
              <a:latin typeface="Arial"/>
              <a:ea typeface="ＭＳ Ｐゴシック"/>
            </a:endParaRPr>
          </a:p>
          <a:p>
            <a:pPr marL="0" lvl="0" indent="0" algn="just">
              <a:buNone/>
              <a:defRPr/>
            </a:pPr>
            <a:r>
              <a:rPr lang="hr-HR" sz="1600" b="1" i="1" dirty="0"/>
              <a:t>- </a:t>
            </a:r>
            <a:r>
              <a:rPr lang="hr-HR" sz="1600" b="1" i="1" dirty="0" smtClean="0"/>
              <a:t>Dražen Božić</a:t>
            </a:r>
            <a:r>
              <a:rPr lang="hr-HR" sz="1600" i="1" dirty="0" smtClean="0"/>
              <a:t>, načelnik Sektora za infrastrukturu u Upravi za e-Hrvatsku</a:t>
            </a:r>
          </a:p>
          <a:p>
            <a:pPr marL="0" lvl="0" indent="0" algn="just">
              <a:buNone/>
              <a:defRPr/>
            </a:pPr>
            <a:r>
              <a:rPr lang="hr-HR" sz="1600" i="1" dirty="0" smtClean="0"/>
              <a:t>	</a:t>
            </a:r>
            <a:r>
              <a:rPr lang="hr-HR" sz="1600" i="1" dirty="0"/>
              <a:t> </a:t>
            </a:r>
            <a:r>
              <a:rPr lang="hr-HR" sz="1600" i="1" dirty="0" smtClean="0"/>
              <a:t>       Voditelj projekta CEF eID</a:t>
            </a:r>
          </a:p>
          <a:p>
            <a:pPr lvl="0" algn="just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hr-HR" sz="1800" b="1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Sustav</a:t>
            </a:r>
            <a:r>
              <a:rPr lang="hr-HR" sz="1800" b="1" kern="0" noProof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e-Građani</a:t>
            </a:r>
            <a:r>
              <a:rPr lang="hr-HR" sz="1800" kern="0" noProof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</a:t>
            </a:r>
            <a:r>
              <a:rPr lang="hr-HR" sz="1800" kern="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započeo s </a:t>
            </a:r>
            <a:r>
              <a:rPr lang="hr-HR" sz="1800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produkcijskim radom </a:t>
            </a:r>
            <a:r>
              <a:rPr lang="hr-HR" sz="1800" kern="0" noProof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10. lipnja </a:t>
            </a:r>
            <a:r>
              <a:rPr lang="hr-HR" sz="1800" kern="0" noProof="0" dirty="0" err="1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2014</a:t>
            </a:r>
            <a:r>
              <a:rPr lang="hr-HR" sz="1800" kern="0" noProof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hr-HR" sz="1800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Do sada za hrvatske građane uključeno:</a:t>
            </a:r>
          </a:p>
          <a:p>
            <a:pPr marL="895350" lvl="1" indent="-266700" algn="just">
              <a:buFont typeface="Courier New" panose="02070309020205020404" pitchFamily="49" charset="0"/>
              <a:buChar char="o"/>
              <a:defRPr/>
            </a:pPr>
            <a:r>
              <a:rPr lang="hr-HR" sz="1800" b="1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36 javnih e-usluga</a:t>
            </a:r>
          </a:p>
          <a:p>
            <a:pPr marL="895350" lvl="1" indent="-266700" algn="just">
              <a:buFont typeface="Courier New" panose="02070309020205020404" pitchFamily="49" charset="0"/>
              <a:buChar char="o"/>
              <a:defRPr/>
            </a:pPr>
            <a:r>
              <a:rPr lang="hr-HR" sz="1800" b="1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62 vrste e-poruka za Osobni korisnički pretinac</a:t>
            </a:r>
            <a:endParaRPr lang="hr-HR" sz="1800" kern="0" dirty="0" smtClean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895350" lvl="1" indent="-266700" algn="just">
              <a:buFont typeface="Courier New" panose="02070309020205020404" pitchFamily="49" charset="0"/>
              <a:buChar char="o"/>
              <a:defRPr/>
            </a:pPr>
            <a:r>
              <a:rPr lang="hr-HR" sz="1800" b="1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14 </a:t>
            </a:r>
            <a:r>
              <a:rPr lang="hr-HR" sz="1800" b="1" kern="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vjerodajnica za </a:t>
            </a:r>
            <a:r>
              <a:rPr lang="hr-HR" sz="1800" b="1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e-identifikaciju</a:t>
            </a:r>
            <a:r>
              <a:rPr lang="hr-HR" sz="1800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(za prijavu na usluge)</a:t>
            </a:r>
            <a:endParaRPr lang="hr-HR" sz="1800" kern="0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hr-HR" sz="1800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Preko </a:t>
            </a:r>
            <a:r>
              <a:rPr lang="hr-HR" sz="1800" b="1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385.000 korisnika </a:t>
            </a:r>
            <a:r>
              <a:rPr lang="hr-HR" sz="1800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sustava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hr-HR" sz="1800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Zabilježeno </a:t>
            </a:r>
            <a:r>
              <a:rPr lang="hr-HR" sz="1800" b="1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9 milijuna prijava</a:t>
            </a:r>
            <a:r>
              <a:rPr lang="hr-HR" sz="1800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građana na različite e-usluge</a:t>
            </a:r>
          </a:p>
          <a:p>
            <a:pPr lvl="0" algn="just">
              <a:buFont typeface="Wingdings" panose="05000000000000000000" pitchFamily="2" charset="2"/>
              <a:buChar char="§"/>
              <a:defRPr/>
            </a:pPr>
            <a:r>
              <a:rPr lang="hr-HR" sz="1800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Tijela/institucije poslale preko </a:t>
            </a:r>
            <a:r>
              <a:rPr lang="hr-HR" sz="1800" b="1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10,5 milijuna e-poruka</a:t>
            </a:r>
            <a:r>
              <a:rPr lang="hr-HR" sz="1800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u Osobne korisničke pretince građana</a:t>
            </a:r>
          </a:p>
          <a:p>
            <a:pPr lvl="0" algn="just">
              <a:buFont typeface="Wingdings" panose="05000000000000000000" pitchFamily="2" charset="2"/>
              <a:buChar char="§"/>
              <a:defRPr/>
            </a:pPr>
            <a:r>
              <a:rPr lang="hr-HR" sz="1800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Kroz projekt CEF eID želimo</a:t>
            </a:r>
            <a:r>
              <a:rPr kumimoji="0" lang="hr-H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12A58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proširiti platformu</a:t>
            </a:r>
            <a:r>
              <a:rPr kumimoji="0" lang="hr-HR" sz="1800" b="0" i="0" u="none" strike="noStrike" kern="0" cap="none" spc="0" normalizeH="0" noProof="0" dirty="0" smtClean="0">
                <a:ln>
                  <a:noFill/>
                </a:ln>
                <a:solidFill>
                  <a:srgbClr val="012A58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e-Građani i omogućiti </a:t>
            </a:r>
            <a:r>
              <a:rPr kumimoji="0" lang="hr-H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12A58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interoperabilnost</a:t>
            </a:r>
            <a:r>
              <a:rPr kumimoji="0" lang="hr-H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12A58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u </a:t>
            </a:r>
            <a:r>
              <a:rPr kumimoji="0" lang="hr-HR" sz="1800" b="0" i="0" u="none" strike="noStrike" kern="0" cap="none" spc="0" normalizeH="0" noProof="0" dirty="0" smtClean="0">
                <a:ln>
                  <a:noFill/>
                </a:ln>
                <a:solidFill>
                  <a:srgbClr val="012A58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prekograničnom pružanju e-usluga</a:t>
            </a:r>
            <a:r>
              <a:rPr lang="hr-HR" sz="1800" kern="0" noProof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</a:t>
            </a:r>
            <a:r>
              <a:rPr kumimoji="0" lang="hr-HR" sz="1800" b="0" i="0" u="none" strike="noStrike" kern="0" cap="none" spc="0" normalizeH="0" noProof="0" dirty="0" smtClean="0">
                <a:ln>
                  <a:noFill/>
                </a:ln>
                <a:solidFill>
                  <a:srgbClr val="012A58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građanima iz EU/EEA</a:t>
            </a:r>
            <a:endParaRPr kumimoji="0" lang="hr-HR" sz="1800" b="0" i="0" u="none" strike="noStrike" kern="0" cap="none" spc="0" normalizeH="0" baseline="0" noProof="0" dirty="0" smtClean="0">
              <a:ln>
                <a:noFill/>
              </a:ln>
              <a:solidFill>
                <a:srgbClr val="012A58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9972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3"/>
          <p:cNvSpPr txBox="1">
            <a:spLocks noChangeArrowheads="1"/>
          </p:cNvSpPr>
          <p:nvPr/>
        </p:nvSpPr>
        <p:spPr bwMode="auto">
          <a:xfrm>
            <a:off x="523056" y="1196752"/>
            <a:ext cx="8081392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12A5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2A5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12A5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2A5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9pPr>
          </a:lstStyle>
          <a:p>
            <a:pPr marL="0" lvl="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hr-HR" b="1" kern="0" dirty="0">
                <a:latin typeface="Arial"/>
                <a:ea typeface="ＭＳ Ｐゴシック"/>
              </a:rPr>
              <a:t>OZNAKA PROJEKTA</a:t>
            </a:r>
          </a:p>
          <a:p>
            <a:pPr lvl="0" algn="just">
              <a:buFont typeface="Wingdings" panose="05000000000000000000" pitchFamily="2" charset="2"/>
              <a:buChar char="§"/>
              <a:defRPr/>
            </a:pPr>
            <a:r>
              <a:rPr lang="hr-HR" kern="0" dirty="0" err="1" smtClean="0">
                <a:latin typeface="Arial"/>
                <a:ea typeface="ＭＳ Ｐゴシック"/>
              </a:rPr>
              <a:t>Action</a:t>
            </a:r>
            <a:r>
              <a:rPr lang="hr-HR" kern="0" dirty="0" smtClean="0">
                <a:latin typeface="Arial"/>
                <a:ea typeface="ＭＳ Ｐゴシック"/>
              </a:rPr>
              <a:t> </a:t>
            </a:r>
            <a:r>
              <a:rPr lang="hr-HR" kern="0" dirty="0">
                <a:latin typeface="Arial"/>
                <a:ea typeface="ＭＳ Ｐゴシック"/>
              </a:rPr>
              <a:t>n</a:t>
            </a:r>
            <a:r>
              <a:rPr lang="hr-HR" kern="0" baseline="30000" dirty="0">
                <a:latin typeface="Arial"/>
                <a:ea typeface="ＭＳ Ｐゴシック"/>
              </a:rPr>
              <a:t>o</a:t>
            </a:r>
            <a:r>
              <a:rPr lang="hr-HR" kern="0" dirty="0" smtClean="0">
                <a:latin typeface="Arial"/>
                <a:ea typeface="ＭＳ Ｐゴシック"/>
              </a:rPr>
              <a:t> CEF </a:t>
            </a:r>
            <a:r>
              <a:rPr lang="hr-HR" kern="0" dirty="0">
                <a:latin typeface="Arial"/>
                <a:ea typeface="ＭＳ Ｐゴシック"/>
              </a:rPr>
              <a:t>eID 2015-HR-IA-0069</a:t>
            </a:r>
          </a:p>
          <a:p>
            <a:pPr marL="0" lvl="0" indent="0" algn="just">
              <a:lnSpc>
                <a:spcPct val="114000"/>
              </a:lnSpc>
              <a:spcBef>
                <a:spcPts val="1800"/>
              </a:spcBef>
              <a:spcAft>
                <a:spcPts val="600"/>
              </a:spcAft>
              <a:buNone/>
              <a:defRPr/>
            </a:pPr>
            <a:r>
              <a:rPr lang="hr-HR" b="1" kern="0" dirty="0" smtClean="0">
                <a:latin typeface="Arial"/>
                <a:ea typeface="ＭＳ Ｐゴシック"/>
              </a:rPr>
              <a:t>GRANT AGREEMENT</a:t>
            </a:r>
            <a:endParaRPr lang="hr-HR" b="1" kern="0" dirty="0">
              <a:latin typeface="Arial"/>
              <a:ea typeface="ＭＳ Ｐゴシック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hr-HR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GA n</a:t>
            </a:r>
            <a:r>
              <a:rPr lang="hr-HR" kern="0" baseline="3000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o</a:t>
            </a:r>
            <a:r>
              <a:rPr lang="hr-HR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INEA/CEF/ICT/A2015/1148027</a:t>
            </a:r>
            <a:endParaRPr lang="hr-HR" kern="0" dirty="0" smtClean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hr-HR" kern="0" dirty="0" smtClean="0">
                <a:latin typeface="Arial"/>
                <a:ea typeface="ＭＳ Ｐゴシック"/>
              </a:rPr>
              <a:t>Potpisan: 13.12.2016. godine</a:t>
            </a:r>
          </a:p>
          <a:p>
            <a:pPr marL="0" indent="0" algn="just">
              <a:lnSpc>
                <a:spcPct val="114000"/>
              </a:lnSpc>
              <a:spcBef>
                <a:spcPts val="1800"/>
              </a:spcBef>
              <a:spcAft>
                <a:spcPts val="600"/>
              </a:spcAft>
              <a:buNone/>
              <a:defRPr/>
            </a:pPr>
            <a:r>
              <a:rPr lang="hr-HR" b="1" kern="0" dirty="0" smtClean="0">
                <a:latin typeface="Arial"/>
                <a:ea typeface="ＭＳ Ｐゴシック"/>
              </a:rPr>
              <a:t>PRORAČUN PROJEKTA</a:t>
            </a:r>
            <a:endParaRPr lang="hr-HR" b="1" kern="0" dirty="0">
              <a:latin typeface="Arial"/>
              <a:ea typeface="ＭＳ Ｐゴシック"/>
            </a:endParaRPr>
          </a:p>
          <a:p>
            <a:pPr lvl="0" algn="just">
              <a:buFont typeface="Wingdings" panose="05000000000000000000" pitchFamily="2" charset="2"/>
              <a:buChar char="§"/>
              <a:defRPr/>
            </a:pPr>
            <a:r>
              <a:rPr lang="hr-HR" altLang="sr-Latn-R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Ukupno: 614.979 EUR</a:t>
            </a:r>
          </a:p>
          <a:p>
            <a:pPr lvl="0" algn="just">
              <a:buFont typeface="Wingdings" panose="05000000000000000000" pitchFamily="2" charset="2"/>
              <a:buChar char="§"/>
              <a:defRPr/>
            </a:pPr>
            <a:r>
              <a:rPr lang="hr-HR" altLang="sr-Latn-R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Europska komisija sufinancira do 75%, odnosno 461.234 EUR</a:t>
            </a:r>
            <a:endParaRPr kumimoji="0" lang="hr-HR" b="0" i="0" strike="noStrike" kern="0" cap="none" spc="0" normalizeH="0" baseline="0" noProof="0" dirty="0" smtClean="0">
              <a:ln>
                <a:noFill/>
              </a:ln>
              <a:solidFill>
                <a:srgbClr val="012A58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marL="0" lvl="0" indent="0" algn="just">
              <a:lnSpc>
                <a:spcPct val="114000"/>
              </a:lnSpc>
              <a:spcBef>
                <a:spcPts val="1800"/>
              </a:spcBef>
              <a:spcAft>
                <a:spcPts val="600"/>
              </a:spcAft>
              <a:buNone/>
              <a:defRPr/>
            </a:pPr>
            <a:r>
              <a:rPr lang="hr-HR" b="1" kern="0" dirty="0">
                <a:latin typeface="Arial"/>
                <a:ea typeface="ＭＳ Ｐゴシック"/>
              </a:rPr>
              <a:t>TRAJANJE PROJEKTA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kumimoji="0" lang="hr-HR" b="0" i="0" u="none" strike="noStrike" kern="0" cap="none" spc="0" normalizeH="0" baseline="0" noProof="0" dirty="0" smtClean="0">
                <a:ln>
                  <a:noFill/>
                </a:ln>
                <a:solidFill>
                  <a:srgbClr val="012A58"/>
                </a:solidFill>
                <a:effectLst/>
                <a:uLnTx/>
                <a:uFillTx/>
                <a:latin typeface="Arial"/>
                <a:ea typeface="ＭＳ Ｐゴシック"/>
              </a:rPr>
              <a:t>15.06.2016. - 14.06.2017. godine</a:t>
            </a:r>
            <a:endParaRPr kumimoji="0" lang="hr-HR" sz="1800" b="0" i="0" u="none" strike="noStrike" kern="0" cap="none" spc="0" normalizeH="0" baseline="0" noProof="0" dirty="0" smtClean="0">
              <a:ln>
                <a:noFill/>
              </a:ln>
              <a:solidFill>
                <a:srgbClr val="012A58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44019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3"/>
          <p:cNvSpPr txBox="1">
            <a:spLocks noChangeArrowheads="1"/>
          </p:cNvSpPr>
          <p:nvPr/>
        </p:nvSpPr>
        <p:spPr bwMode="auto">
          <a:xfrm>
            <a:off x="539552" y="1052736"/>
            <a:ext cx="8136904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12A5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2A5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12A5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2A5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lang="hr-HR" b="1" kern="0" dirty="0">
                <a:latin typeface="Arial"/>
                <a:ea typeface="ＭＳ Ｐゴシック"/>
              </a:rPr>
              <a:t>CILJ PROJEKTA</a:t>
            </a:r>
          </a:p>
          <a:p>
            <a:pPr lvl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r-HR" kern="0" dirty="0">
                <a:ea typeface="ＭＳ Ｐゴシック"/>
              </a:rPr>
              <a:t>P</a:t>
            </a:r>
            <a:r>
              <a:rPr lang="vi-VN" kern="0" dirty="0" smtClean="0">
                <a:ea typeface="ＭＳ Ｐゴシック"/>
              </a:rPr>
              <a:t>romocija </a:t>
            </a:r>
            <a:r>
              <a:rPr lang="vi-VN" kern="0" dirty="0">
                <a:ea typeface="ＭＳ Ｐゴシック"/>
              </a:rPr>
              <a:t>širenja i ubrzanje korištenja </a:t>
            </a:r>
            <a:r>
              <a:rPr lang="vi-VN" kern="0" dirty="0" smtClean="0">
                <a:ea typeface="ＭＳ Ｐゴシック"/>
              </a:rPr>
              <a:t>eIdentifikacije </a:t>
            </a:r>
            <a:r>
              <a:rPr lang="vi-VN" kern="0" dirty="0">
                <a:ea typeface="ＭＳ Ｐゴシック"/>
              </a:rPr>
              <a:t>između javnih i </a:t>
            </a:r>
            <a:r>
              <a:rPr lang="vi-VN" kern="0" dirty="0" smtClean="0">
                <a:ea typeface="ＭＳ Ｐゴシック"/>
              </a:rPr>
              <a:t>prihvatnih tijela</a:t>
            </a:r>
            <a:r>
              <a:rPr lang="vi-VN" kern="0" dirty="0">
                <a:ea typeface="ＭＳ Ｐゴシック"/>
              </a:rPr>
              <a:t>, podupiranjem zemalja članica u ispunjenju uvjeta eIDAS </a:t>
            </a:r>
            <a:r>
              <a:rPr lang="hr-HR" kern="0" dirty="0" smtClean="0">
                <a:ea typeface="ＭＳ Ｐゴシック"/>
              </a:rPr>
              <a:t>Uredbe*</a:t>
            </a:r>
            <a:r>
              <a:rPr lang="vi-VN" kern="0" dirty="0" smtClean="0">
                <a:ea typeface="ＭＳ Ｐゴシック"/>
              </a:rPr>
              <a:t>, s </a:t>
            </a:r>
            <a:r>
              <a:rPr lang="vi-VN" kern="0" dirty="0">
                <a:ea typeface="ＭＳ Ｐゴシック"/>
              </a:rPr>
              <a:t>ciljem integracije </a:t>
            </a:r>
            <a:r>
              <a:rPr lang="vi-VN" kern="0" dirty="0" smtClean="0">
                <a:ea typeface="ＭＳ Ｐゴシック"/>
              </a:rPr>
              <a:t>eIdentifikacije </a:t>
            </a:r>
            <a:r>
              <a:rPr lang="vi-VN" kern="0" dirty="0">
                <a:ea typeface="ＭＳ Ｐゴシック"/>
              </a:rPr>
              <a:t>u postojeće e-usluge/sustave/online platforme </a:t>
            </a:r>
            <a:r>
              <a:rPr lang="vi-VN" kern="0" dirty="0" smtClean="0">
                <a:ea typeface="ＭＳ Ｐゴシック"/>
              </a:rPr>
              <a:t>i </a:t>
            </a:r>
            <a:r>
              <a:rPr lang="vi-VN" kern="0" dirty="0">
                <a:ea typeface="ＭＳ Ｐゴシック"/>
              </a:rPr>
              <a:t>uspostave prekogranične razmjene elektroničkih identiteta za pristup elektroničkim </a:t>
            </a:r>
            <a:r>
              <a:rPr lang="vi-VN" kern="0" dirty="0" smtClean="0">
                <a:ea typeface="ＭＳ Ｐゴシック"/>
              </a:rPr>
              <a:t>uslugama</a:t>
            </a:r>
            <a:endParaRPr lang="hr-HR" kern="0" baseline="0" noProof="0" dirty="0" smtClean="0">
              <a:latin typeface="Arial"/>
              <a:ea typeface="ＭＳ Ｐゴシック"/>
            </a:endParaRPr>
          </a:p>
          <a:p>
            <a:pPr marL="0" indent="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hr-HR" b="1" kern="0" dirty="0">
                <a:latin typeface="Arial"/>
                <a:ea typeface="ＭＳ Ｐゴシック"/>
              </a:rPr>
              <a:t>SVRHA PROJEKTA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r-HR" altLang="sr-Latn-RS" kern="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Integracija eID DSI s </a:t>
            </a:r>
            <a:r>
              <a:rPr lang="hr-HR" altLang="sr-Latn-RS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postojećim sustavom </a:t>
            </a:r>
            <a:r>
              <a:rPr lang="hr-HR" altLang="sr-Latn-RS" kern="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NIAS za pristup javnim e-uslugama platforme e-Građani, putem tehničke i organizacijske infrastrukture (eIDAS čvor) koja će omogućiti prekograničnu el. autentikaciju građana iz EU/EEA na javne e-usluge RH</a:t>
            </a:r>
            <a:endParaRPr lang="hr-HR" kern="0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85725" lvl="0" indent="-85725" algn="just">
              <a:lnSpc>
                <a:spcPct val="114000"/>
              </a:lnSpc>
              <a:spcBef>
                <a:spcPts val="600"/>
              </a:spcBef>
              <a:buNone/>
              <a:defRPr/>
            </a:pPr>
            <a:r>
              <a:rPr lang="hr-HR" sz="1000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*	Uredba (EU</a:t>
            </a:r>
            <a:r>
              <a:rPr lang="hr-HR" sz="1000" kern="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) </a:t>
            </a:r>
            <a:r>
              <a:rPr lang="hr-HR" sz="1000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br. 910/2014 </a:t>
            </a:r>
            <a:r>
              <a:rPr lang="hr-HR" sz="1000" kern="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Europskog parlamenta i Vijeća od 23. srpnja </a:t>
            </a:r>
            <a:r>
              <a:rPr lang="hr-HR" sz="1000" kern="0" dirty="0" err="1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2014</a:t>
            </a:r>
            <a:r>
              <a:rPr lang="hr-HR" sz="1000" kern="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. o elektroničkoj identifikaciji i uslugama povjerenja za elektroničke transakcije na unutarnjem tržištu i stavljanju izvan snage Direktive </a:t>
            </a:r>
            <a:r>
              <a:rPr lang="hr-HR" sz="1000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1999/93/EZ</a:t>
            </a:r>
          </a:p>
          <a:p>
            <a:pPr marL="85725" lvl="0" indent="-85725" algn="just">
              <a:lnSpc>
                <a:spcPct val="114000"/>
              </a:lnSpc>
              <a:spcBef>
                <a:spcPts val="600"/>
              </a:spcBef>
              <a:buNone/>
              <a:defRPr/>
            </a:pPr>
            <a:r>
              <a:rPr lang="hr-HR" sz="1000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	(</a:t>
            </a:r>
            <a:r>
              <a:rPr lang="hr-HR" sz="1000" kern="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  <a:hlinkClick r:id="rId2"/>
              </a:rPr>
              <a:t>http://eur-lex.europa.eu/legal-content/HR/TXT/?</a:t>
            </a:r>
            <a:r>
              <a:rPr lang="hr-HR" sz="1000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  <a:hlinkClick r:id="rId2"/>
              </a:rPr>
              <a:t>uri=CELEX:32014R0910</a:t>
            </a:r>
            <a:r>
              <a:rPr lang="hr-HR" sz="1000" kern="0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)</a:t>
            </a:r>
            <a:endParaRPr kumimoji="0" lang="hr-HR" sz="1000" b="0" i="0" u="none" strike="noStrike" kern="0" cap="none" spc="0" normalizeH="0" baseline="0" noProof="0" dirty="0" smtClean="0">
              <a:ln>
                <a:noFill/>
              </a:ln>
              <a:solidFill>
                <a:srgbClr val="012A58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66543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3"/>
          <p:cNvSpPr txBox="1">
            <a:spLocks noChangeArrowheads="1"/>
          </p:cNvSpPr>
          <p:nvPr/>
        </p:nvSpPr>
        <p:spPr bwMode="auto">
          <a:xfrm>
            <a:off x="523056" y="1196405"/>
            <a:ext cx="8153400" cy="47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12A5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2A5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12A5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2A5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hr-HR" b="1" kern="0" dirty="0">
                <a:latin typeface="Arial"/>
                <a:ea typeface="ＭＳ Ｐゴシック"/>
              </a:rPr>
              <a:t>KLJUČNI REZULTATI PROJEKTA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hr-HR" kern="0" dirty="0">
                <a:latin typeface="Arial"/>
                <a:ea typeface="ＭＳ Ｐゴシック"/>
              </a:rPr>
              <a:t>Osigurani tehnički i operativni preduvjeti za </a:t>
            </a:r>
            <a:r>
              <a:rPr lang="hr-HR" b="1" u="sng" kern="0" dirty="0">
                <a:latin typeface="Arial"/>
                <a:ea typeface="ＭＳ Ｐゴシック"/>
              </a:rPr>
              <a:t>pristup </a:t>
            </a:r>
            <a:r>
              <a:rPr lang="hr-HR" b="1" u="sng" kern="0" dirty="0" smtClean="0">
                <a:latin typeface="Arial"/>
                <a:ea typeface="ＭＳ Ｐゴシック"/>
              </a:rPr>
              <a:t>hrvatskim </a:t>
            </a:r>
            <a:r>
              <a:rPr lang="hr-HR" b="1" u="sng" kern="0" dirty="0">
                <a:latin typeface="Arial"/>
                <a:ea typeface="ＭＳ Ｐゴシック"/>
              </a:rPr>
              <a:t>javnim e-uslugama </a:t>
            </a:r>
            <a:r>
              <a:rPr lang="hr-HR" b="1" u="sng" kern="0" dirty="0" smtClean="0">
                <a:latin typeface="Arial"/>
                <a:ea typeface="ＭＳ Ｐゴシック"/>
              </a:rPr>
              <a:t>od strane EU/EEA građana,</a:t>
            </a:r>
            <a:r>
              <a:rPr lang="hr-HR" kern="0" dirty="0" smtClean="0">
                <a:latin typeface="Arial"/>
                <a:ea typeface="ＭＳ Ｐゴシック"/>
              </a:rPr>
              <a:t> uz korištenje njihovih nacionalnih vjerodajnica za elektroničku identifikaciju, kroz:</a:t>
            </a:r>
          </a:p>
          <a:p>
            <a:pPr marL="628650" lvl="1" indent="-266700" algn="just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hr-HR" sz="1800" kern="0" dirty="0" smtClean="0">
                <a:latin typeface="Arial"/>
                <a:ea typeface="ＭＳ Ｐゴシック"/>
              </a:rPr>
              <a:t>implementaciju europskog regulatornog okvira iz domene </a:t>
            </a:r>
            <a:r>
              <a:rPr lang="hr-HR" sz="1800" kern="0" dirty="0">
                <a:latin typeface="Arial"/>
                <a:ea typeface="ＭＳ Ｐゴシック"/>
              </a:rPr>
              <a:t>interoperabilnosti </a:t>
            </a:r>
            <a:r>
              <a:rPr lang="hr-HR" sz="1800" kern="0" dirty="0" smtClean="0">
                <a:latin typeface="Arial"/>
                <a:ea typeface="ＭＳ Ｐゴシック"/>
              </a:rPr>
              <a:t>elektroničke identifikacije u EU okruženju, sukladno  eIDAS Uredbi</a:t>
            </a:r>
          </a:p>
          <a:p>
            <a:pPr marL="628650" lvl="1" indent="-266700" algn="just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hr-HR" sz="1800" kern="0" dirty="0" smtClean="0">
                <a:latin typeface="Arial"/>
                <a:ea typeface="ＭＳ Ｐゴシック"/>
              </a:rPr>
              <a:t>prilagodbu i nadogradnju Nacionalnog sustava za identifikaciju i autentifikaciju (NIAS) kroz uspostavu HR eIDAS čvora i njegovo povezivanje s drugim takvim čvorovima u ostalim DČ</a:t>
            </a:r>
          </a:p>
          <a:p>
            <a:pPr marL="628650" lvl="1" indent="-266700" algn="just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hr-HR" sz="1800" kern="0" dirty="0" smtClean="0">
                <a:latin typeface="Arial"/>
                <a:ea typeface="ＭＳ Ｐゴシック"/>
              </a:rPr>
              <a:t>prilagodbu 10 javnih e-usluga, od </a:t>
            </a:r>
            <a:r>
              <a:rPr lang="hr-HR" sz="1800" kern="0" dirty="0">
                <a:latin typeface="Arial"/>
                <a:ea typeface="ＭＳ Ｐゴシック"/>
              </a:rPr>
              <a:t>strane uključenih </a:t>
            </a:r>
            <a:r>
              <a:rPr lang="hr-HR" sz="1800" kern="0" dirty="0" smtClean="0">
                <a:latin typeface="Arial"/>
                <a:ea typeface="ＭＳ Ｐゴシック"/>
              </a:rPr>
              <a:t>institucija kao projektnih partnera, namijenjene državljanima EU/EEA, za čiji se pristup mogu koristiti vjerodajnice izdane od strane drugih DČ</a:t>
            </a:r>
          </a:p>
        </p:txBody>
      </p:sp>
    </p:spTree>
    <p:extLst>
      <p:ext uri="{BB962C8B-B14F-4D97-AF65-F5344CB8AC3E}">
        <p14:creationId xmlns:p14="http://schemas.microsoft.com/office/powerpoint/2010/main" val="362959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3"/>
          <p:cNvSpPr txBox="1">
            <a:spLocks noChangeArrowheads="1"/>
          </p:cNvSpPr>
          <p:nvPr/>
        </p:nvSpPr>
        <p:spPr bwMode="auto">
          <a:xfrm>
            <a:off x="539552" y="1124744"/>
            <a:ext cx="8153400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12A5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2A58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12A58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2A58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2A58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lang="hr-HR" altLang="sr-Latn-RS" b="1" kern="0" dirty="0" smtClean="0">
                <a:latin typeface="Arial"/>
                <a:ea typeface="ＭＳ Ｐゴシック"/>
              </a:rPr>
              <a:t>PROJEKTNI KONZORCIJ - 9 institucija</a:t>
            </a:r>
          </a:p>
          <a:p>
            <a:pPr marR="0" lvl="0" algn="l" defTabSz="914400" rtl="0" eaLnBrk="0" fontAlgn="base" latinLnBrk="0" hangingPunct="0">
              <a:lnSpc>
                <a:spcPct val="114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hr-HR" altLang="sr-Latn-RS" b="1" u="sng" kern="0" dirty="0" smtClean="0">
                <a:latin typeface="Arial"/>
                <a:ea typeface="ＭＳ Ｐゴシック"/>
              </a:rPr>
              <a:t>Koordinator i nositelj projekta:</a:t>
            </a:r>
            <a:endParaRPr lang="hr-HR" altLang="sr-Latn-RS" b="1" kern="0" dirty="0">
              <a:latin typeface="Arial"/>
              <a:ea typeface="ＭＳ Ｐゴシック"/>
            </a:endParaRPr>
          </a:p>
          <a:p>
            <a:pPr marL="358775" marR="0" lvl="0" indent="0">
              <a:lnSpc>
                <a:spcPct val="100000"/>
              </a:lnSpc>
              <a:buClrTx/>
              <a:buSzTx/>
              <a:buNone/>
              <a:tabLst/>
              <a:defRPr/>
            </a:pPr>
            <a:r>
              <a:rPr lang="hr-HR" altLang="sr-Latn-RS" kern="0" dirty="0" smtClean="0">
                <a:latin typeface="Arial"/>
                <a:ea typeface="ＭＳ Ｐゴシック"/>
              </a:rPr>
              <a:t>Ministarstvo </a:t>
            </a:r>
            <a:r>
              <a:rPr lang="hr-HR" altLang="sr-Latn-RS" kern="0" dirty="0">
                <a:latin typeface="Arial"/>
                <a:ea typeface="ＭＳ Ｐゴシック"/>
              </a:rPr>
              <a:t>uprave (Uprava za e-Hrvatsku)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lang="hr-HR" altLang="sr-Latn-RS" sz="1100" kern="0" dirty="0" smtClean="0">
              <a:latin typeface="Arial"/>
              <a:ea typeface="ＭＳ Ｐゴシック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hr-HR" altLang="sr-Latn-RS" b="1" u="sng" kern="0" dirty="0">
                <a:latin typeface="Arial"/>
                <a:ea typeface="ＭＳ Ｐゴシック"/>
              </a:rPr>
              <a:t>Projektni partneri</a:t>
            </a:r>
            <a:r>
              <a:rPr lang="hr-HR" altLang="sr-Latn-RS" b="1" u="sng" kern="0" dirty="0" smtClean="0">
                <a:latin typeface="Arial"/>
                <a:ea typeface="ＭＳ Ｐゴシック"/>
              </a:rPr>
              <a:t>:</a:t>
            </a:r>
            <a:endParaRPr lang="hr-HR" altLang="sr-Latn-RS" b="1" u="sng" kern="0" dirty="0">
              <a:latin typeface="Arial"/>
              <a:ea typeface="ＭＳ Ｐゴシック"/>
            </a:endParaRPr>
          </a:p>
          <a:p>
            <a:pPr marL="358775" indent="0">
              <a:buNone/>
              <a:defRPr/>
            </a:pPr>
            <a:r>
              <a:rPr lang="hr-HR" altLang="sr-Latn-RS" kern="0" dirty="0" smtClean="0">
                <a:latin typeface="Arial"/>
                <a:ea typeface="ＭＳ Ｐゴシック"/>
              </a:rPr>
              <a:t>Financijska agencija </a:t>
            </a:r>
            <a:r>
              <a:rPr lang="hr-HR" altLang="sr-Latn-RS" kern="0" dirty="0">
                <a:latin typeface="Arial"/>
                <a:ea typeface="ＭＳ Ｐゴシック"/>
              </a:rPr>
              <a:t>(</a:t>
            </a:r>
            <a:r>
              <a:rPr lang="hr-HR" altLang="sr-Latn-RS" kern="0" dirty="0" smtClean="0">
                <a:latin typeface="Arial"/>
                <a:ea typeface="ＭＳ Ｐゴシック"/>
              </a:rPr>
              <a:t>FINA) – tehnički operator</a:t>
            </a:r>
          </a:p>
          <a:p>
            <a:pPr marL="358775" indent="0">
              <a:buNone/>
              <a:defRPr/>
            </a:pPr>
            <a:r>
              <a:rPr lang="hr-HR" altLang="sr-Latn-RS" kern="0" dirty="0" smtClean="0">
                <a:latin typeface="Arial"/>
                <a:ea typeface="ＭＳ Ｐゴシック"/>
              </a:rPr>
              <a:t>Ministarstvo financija, Porezna uprava (PU) – pružatelj e-usluga</a:t>
            </a:r>
          </a:p>
          <a:p>
            <a:pPr marL="358775" indent="0">
              <a:buNone/>
              <a:defRPr/>
            </a:pPr>
            <a:r>
              <a:rPr lang="hr-HR" altLang="sr-Latn-RS" kern="0" dirty="0" smtClean="0">
                <a:latin typeface="Arial"/>
                <a:ea typeface="ＭＳ Ｐゴシック"/>
              </a:rPr>
              <a:t>Hrvatski zavod za mirovinsko osiguranje (HZMO)</a:t>
            </a:r>
          </a:p>
          <a:p>
            <a:pPr marL="358775" indent="0">
              <a:buNone/>
              <a:defRPr/>
            </a:pPr>
            <a:r>
              <a:rPr lang="hr-HR" altLang="sr-Latn-RS" kern="0" dirty="0" smtClean="0">
                <a:latin typeface="Arial"/>
                <a:ea typeface="ＭＳ Ｐゴシック"/>
              </a:rPr>
              <a:t>Hrvatski zavod za zdravstveno osiguranje (HZZO)</a:t>
            </a:r>
          </a:p>
          <a:p>
            <a:pPr marL="358775" indent="0">
              <a:buNone/>
              <a:defRPr/>
            </a:pPr>
            <a:r>
              <a:rPr lang="hr-HR" altLang="sr-Latn-RS" kern="0" dirty="0" smtClean="0">
                <a:latin typeface="Arial"/>
                <a:ea typeface="ＭＳ Ｐゴシック"/>
              </a:rPr>
              <a:t>Hrvatska turistička zajednica (HTZ)</a:t>
            </a:r>
          </a:p>
          <a:p>
            <a:pPr marL="358775" indent="0">
              <a:buNone/>
              <a:defRPr/>
            </a:pPr>
            <a:r>
              <a:rPr lang="hr-HR" altLang="sr-Latn-RS" kern="0" dirty="0" smtClean="0">
                <a:latin typeface="Arial"/>
                <a:ea typeface="ＭＳ Ｐゴシック"/>
              </a:rPr>
              <a:t>Sveučilišni računski centar Sveučilišta u Zagrebu </a:t>
            </a:r>
            <a:r>
              <a:rPr lang="hr-HR" altLang="sr-Latn-RS" kern="0" dirty="0">
                <a:latin typeface="Arial"/>
                <a:ea typeface="ＭＳ Ｐゴシック"/>
              </a:rPr>
              <a:t>(</a:t>
            </a:r>
            <a:r>
              <a:rPr lang="hr-HR" altLang="sr-Latn-RS" kern="0" dirty="0" smtClean="0">
                <a:latin typeface="Arial"/>
                <a:ea typeface="ＭＳ Ｐゴシック"/>
              </a:rPr>
              <a:t>Srce)</a:t>
            </a:r>
          </a:p>
          <a:p>
            <a:pPr marL="358775" indent="0">
              <a:buNone/>
              <a:defRPr/>
            </a:pPr>
            <a:r>
              <a:rPr lang="hr-HR" altLang="sr-Latn-RS" kern="0" dirty="0" smtClean="0">
                <a:latin typeface="Arial"/>
                <a:ea typeface="ＭＳ Ｐゴシック"/>
              </a:rPr>
              <a:t>Hrvatska akademska i istraživačka mreža </a:t>
            </a:r>
            <a:r>
              <a:rPr lang="hr-HR" altLang="sr-Latn-RS" kern="0" dirty="0">
                <a:latin typeface="Arial"/>
                <a:ea typeface="ＭＳ Ｐゴシック"/>
              </a:rPr>
              <a:t>(</a:t>
            </a:r>
            <a:r>
              <a:rPr lang="hr-HR" altLang="sr-Latn-RS" kern="0" dirty="0" smtClean="0">
                <a:latin typeface="Arial"/>
                <a:ea typeface="ＭＳ Ｐゴシック"/>
              </a:rPr>
              <a:t>CARNet)</a:t>
            </a:r>
          </a:p>
          <a:p>
            <a:pPr marL="358775" indent="0">
              <a:buNone/>
              <a:defRPr/>
            </a:pPr>
            <a:r>
              <a:rPr lang="hr-HR" altLang="sr-Latn-RS" kern="0" dirty="0" smtClean="0">
                <a:latin typeface="Arial"/>
                <a:ea typeface="ＭＳ Ｐゴシック"/>
              </a:rPr>
              <a:t>Agencija za visoko  obrazovanje (AZVO)</a:t>
            </a:r>
          </a:p>
          <a:p>
            <a:pPr marL="0" indent="0">
              <a:buNone/>
              <a:defRPr/>
            </a:pPr>
            <a:endParaRPr lang="hr-HR" altLang="sr-Latn-RS" kern="0" dirty="0">
              <a:latin typeface="Arial"/>
              <a:ea typeface="ＭＳ Ｐゴシック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hr-HR" altLang="sr-Latn-RS" sz="2000" b="0" i="0" u="none" strike="noStrike" kern="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ＭＳ Ｐゴシック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hr-HR" altLang="sr-Latn-RS" sz="2000" b="0" i="0" u="none" strike="noStrike" kern="0" cap="none" spc="0" normalizeH="0" baseline="0" noProof="0" dirty="0" smtClean="0">
              <a:ln>
                <a:noFill/>
              </a:ln>
              <a:solidFill>
                <a:srgbClr val="012A58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79413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828</Words>
  <Application>Microsoft Office PowerPoint</Application>
  <PresentationFormat>Prikaz na zaslonu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Office Theme</vt:lpstr>
      <vt:lpstr>CEF eID projekt Omogućavanje pristupa hrvatskim javnim e-uslugama za građane iz EU/EEA a (engl. Ensuring Access to Croatian Public e-services within e-Citizens Platform for EU/EEA Citizens)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Šimunić</dc:creator>
  <cp:lastModifiedBy>Suzana Grizelj</cp:lastModifiedBy>
  <cp:revision>109</cp:revision>
  <dcterms:created xsi:type="dcterms:W3CDTF">2016-06-06T07:48:32Z</dcterms:created>
  <dcterms:modified xsi:type="dcterms:W3CDTF">2017-03-10T13:16:54Z</dcterms:modified>
</cp:coreProperties>
</file>